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33"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948CB"/>
    <a:srgbClr val="0B49CB"/>
    <a:srgbClr val="F2F4F8"/>
    <a:srgbClr val="1C7DDB"/>
    <a:srgbClr val="121619"/>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2" d="100"/>
          <a:sy n="72" d="100"/>
        </p:scale>
        <p:origin x="628" y="6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8/27/2023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8/27/2023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onkarray/Data-Science-Capstone-Project" TargetMode="External"/><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onkarray/Data-Science-Capstone-Project/blob/master/3.%20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nkarray/Data-Science-Capstone-Project/blob/master/5.%20EDA%20with%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nkarray/Data-Science-Capstone-Project/blob/master/4.%20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nkarray/Data-Science-Capstone-Project/blob/master/6.%20Launch%20Site%20Location%20Analysi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onkarray/Data-Science-Capstone-Project/blob/master/7.%20Interactive%20Dashboard%20with%20Plotly%20Dash.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nkarray/Data-Science-Capstone-Project/blob/master/8.%20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onkarray/Data-Science-Capstone-Project/blob/master/1.%20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onkarray/Data-Science-Capstone-Project/blob/master/2.%20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6444409" cy="92333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&lt;Onkar Ray&gt;</a:t>
            </a:r>
          </a:p>
          <a:p>
            <a:r>
              <a:rPr lang="en-US" dirty="0">
                <a:solidFill>
                  <a:srgbClr val="F2F2F2"/>
                </a:solidFill>
                <a:latin typeface="Abadi" panose="020B0604020104020204" pitchFamily="34" charset="0"/>
                <a:ea typeface="SF Pro" pitchFamily="2" charset="0"/>
                <a:cs typeface="SF Pro" pitchFamily="2" charset="0"/>
                <a:hlinkClick r:id="rId3">
                  <a:extLst>
                    <a:ext uri="{A12FA001-AC4F-418D-AE19-62706E023703}">
                      <ahyp:hlinkClr xmlns:ahyp="http://schemas.microsoft.com/office/drawing/2018/hyperlinkcolor" val="tx"/>
                    </a:ext>
                  </a:extLst>
                </a:hlinkClick>
              </a:rPr>
              <a:t>https://github.com/onkarray/Data-Science-Capstone-Project</a:t>
            </a:r>
            <a:endParaRPr lang="en-US" dirty="0">
              <a:solidFill>
                <a:srgbClr val="F2F2F2"/>
              </a:solidFill>
              <a:latin typeface="Abadi" panose="020B0604020104020204" pitchFamily="34" charset="0"/>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&lt;02 Sept 2023&gt;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325989" cy="4351338"/>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a landing outcome label from the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https://github.com/onkarray/Data-Science-Capstone-Project/blob/master/3.%20Data%20Wrangling.ipynb</a:t>
            </a:r>
            <a:endParaRPr lang="en-US" sz="2200" dirty="0">
              <a:latin typeface="Abadi" panose="020B0604020104020204" pitchFamily="34" charset="0"/>
            </a:endParaRPr>
          </a:p>
          <a:p>
            <a:endParaRPr lang="en-US" sz="2200" dirty="0">
              <a:latin typeface="Abadi" panose="020B0604020104020204" pitchFamily="34" charset="0"/>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Picture 1">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6440720" y="182562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325990"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We explored the data by visualizing the relationship between flight number and launch Site, payload and launch site, the success rate of each orbit type, flight number and orbit type, and the launch success yearly trend. </a:t>
            </a:r>
          </a:p>
          <a:p>
            <a:r>
              <a:rPr lang="en-US" sz="2200" dirty="0">
                <a:latin typeface="Abadi" panose="020B0604020104020204" pitchFamily="34" charset="0"/>
              </a:rPr>
              <a:t>The link to the notebook is </a:t>
            </a:r>
            <a:r>
              <a:rPr lang="en-US" sz="2200" dirty="0">
                <a:latin typeface="Abadi" panose="020B0604020104020204" pitchFamily="34" charset="0"/>
                <a:hlinkClick r:id="rId3"/>
              </a:rPr>
              <a:t>https://github.com/onkarray/Data-Science-Capstone-Project/blob/master/5.%20EDA%20with%20Visualization.ipynb</a:t>
            </a:r>
            <a:endParaRPr lang="en-US" sz="2200" dirty="0">
              <a:latin typeface="Abadi" panose="020B0604020104020204" pitchFamily="34" charset="0"/>
            </a:endParaRPr>
          </a:p>
          <a:p>
            <a:pPr marL="0" indent="0">
              <a:buNone/>
            </a:pPr>
            <a:endParaRPr lang="en-US" sz="2200" dirty="0">
              <a:latin typeface="Abadi" panose="020B0604020104020204" pitchFamily="34" charset="0"/>
            </a:endParaRPr>
          </a:p>
          <a:p>
            <a:endParaRPr lang="en-US" sz="2200" dirty="0">
              <a:latin typeface="Abadi" panose="020B0604020104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23A3B3EA-374E-4D6D-7BD2-AF6686ED4D33}"/>
              </a:ext>
            </a:extLst>
          </p:cNvPr>
          <p:cNvPicPr>
            <a:picLocks noChangeAspect="1"/>
          </p:cNvPicPr>
          <p:nvPr/>
        </p:nvPicPr>
        <p:blipFill>
          <a:blip r:embed="rId4"/>
          <a:stretch>
            <a:fillRect/>
          </a:stretch>
        </p:blipFill>
        <p:spPr>
          <a:xfrm>
            <a:off x="7122752" y="1550313"/>
            <a:ext cx="3346464" cy="2491556"/>
          </a:xfrm>
          <a:prstGeom prst="rect">
            <a:avLst/>
          </a:prstGeom>
        </p:spPr>
      </p:pic>
      <p:pic>
        <p:nvPicPr>
          <p:cNvPr id="8" name="Picture 7">
            <a:extLst>
              <a:ext uri="{FF2B5EF4-FFF2-40B4-BE49-F238E27FC236}">
                <a16:creationId xmlns:a16="http://schemas.microsoft.com/office/drawing/2014/main" id="{C4AD5AF9-B7E3-A7C0-8DDC-3243CB581AC0}"/>
              </a:ext>
            </a:extLst>
          </p:cNvPr>
          <p:cNvPicPr>
            <a:picLocks noChangeAspect="1"/>
          </p:cNvPicPr>
          <p:nvPr/>
        </p:nvPicPr>
        <p:blipFill>
          <a:blip r:embed="rId5"/>
          <a:stretch>
            <a:fillRect/>
          </a:stretch>
        </p:blipFill>
        <p:spPr>
          <a:xfrm>
            <a:off x="7122752" y="4041869"/>
            <a:ext cx="3395575" cy="2682002"/>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SpaceX dataset into a SQL database. </a:t>
            </a:r>
          </a:p>
          <a:p>
            <a:pPr>
              <a:lnSpc>
                <a:spcPct val="100000"/>
              </a:lnSpc>
              <a:spcBef>
                <a:spcPts val="1400"/>
              </a:spcBef>
            </a:pPr>
            <a:r>
              <a:rPr lang="en-US" sz="2200" dirty="0">
                <a:solidFill>
                  <a:schemeClr val="accent3">
                    <a:lumMod val="25000"/>
                  </a:schemeClr>
                </a:solidFill>
                <a:latin typeface="Abadi" panose="020B0604020104020204" pitchFamily="34" charset="0"/>
              </a:rPr>
              <a:t>We applied EDA with SQL to get insight from the data. We wrote queries to find out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The names of unique launch sites in the space mission.</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The total payload mass carried by boosters launched by NASA (CRS)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The average payload mass carried by booster version F9 v1.1</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The total number of successful and failed mission outcomes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The failed landing outcomes in drone ship, their booster version and launch site names.</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https://github.com/onkarray/Data-Science-Capstone-Project/blob/master/4.%20EDA%20with%20SQL.ipynb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sz="2200" dirty="0">
              <a:latin typeface="Abadi" panose="020B0604020104020204" pitchFamily="34" charset="0"/>
            </a:endParaRPr>
          </a:p>
          <a:p>
            <a:endParaRPr lang="en-US" sz="2200" dirty="0">
              <a:latin typeface="Abadi" panose="020B0604020104020204" pitchFamily="34" charset="0"/>
            </a:endParaRPr>
          </a:p>
          <a:p>
            <a:endParaRPr lang="en-US" sz="2200" dirty="0">
              <a:latin typeface="Abadi" panose="020B0604020104020204" pitchFamily="34" charset="0"/>
            </a:endParaRPr>
          </a:p>
          <a:p>
            <a:endParaRPr lang="en-US" sz="2200" dirty="0">
              <a:latin typeface="Abadi" panose="020B0604020104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77500" lnSpcReduction="20000"/>
          </a:bodyPr>
          <a:lstStyle/>
          <a:p>
            <a:pPr>
              <a:lnSpc>
                <a:spcPct val="100000"/>
              </a:lnSpc>
              <a:spcBef>
                <a:spcPts val="1400"/>
              </a:spcBef>
            </a:pPr>
            <a:r>
              <a:rPr lang="en-US" sz="26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6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6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6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23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2300" dirty="0">
                <a:solidFill>
                  <a:schemeClr val="bg2">
                    <a:lumMod val="50000"/>
                  </a:schemeClr>
                </a:solidFill>
                <a:latin typeface="Abadi" panose="020B0604020104020204" pitchFamily="34" charset="0"/>
              </a:rPr>
              <a:t>Do launch sites keep certain distance away from cities.</a:t>
            </a:r>
          </a:p>
          <a:p>
            <a:r>
              <a:rPr lang="en-US" dirty="0">
                <a:latin typeface="Abadi" panose="020B0604020104020204" pitchFamily="34" charset="0"/>
              </a:rPr>
              <a:t>The link to the notebook is </a:t>
            </a:r>
            <a:r>
              <a:rPr lang="en-US" dirty="0">
                <a:latin typeface="Abadi" panose="020B0604020104020204" pitchFamily="34" charset="0"/>
                <a:hlinkClick r:id="rId3"/>
              </a:rPr>
              <a:t>https://github.com/onkarray/Data-Science-Capstone-Project/blob/master/6.%20Launch%20Site%20Location%20Analysis%20with%20Folium.ipynb</a:t>
            </a:r>
            <a:endParaRPr lang="en-US" dirty="0">
              <a:latin typeface="Abadi" panose="020B0604020104020204" pitchFamily="34" charset="0"/>
            </a:endParaRPr>
          </a:p>
          <a:p>
            <a:endParaRPr lang="en-US" dirty="0">
              <a:latin typeface="Abadi" panose="020B0604020104020204" pitchFamily="34" charset="0"/>
            </a:endParaRPr>
          </a:p>
          <a:p>
            <a:endParaRPr lang="en-US" dirty="0">
              <a:latin typeface="Abadi" panose="020B0604020104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https://github.com/onkarray/Data-Science-Capstone-Project/blob/master/7.%20Interactive%20Dashboard%20with%20Plotly%20Dash.py</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latin typeface="Abadi" panose="020B0604020104020204" pitchFamily="34" charset="0"/>
            </a:endParaRPr>
          </a:p>
          <a:p>
            <a:endParaRPr lang="en-US" sz="2200" dirty="0">
              <a:latin typeface="Abadi" panose="020B0604020104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machine-learning models and tuned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and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chemeClr val="accent3">
                    <a:lumMod val="25000"/>
                  </a:schemeClr>
                </a:solidFill>
                <a:latin typeface="Abadi"/>
                <a:hlinkClick r:id="rId3"/>
              </a:rPr>
              <a:t>https://github.com/onkarray/Data-Science-Capstone-Project/blob/master/8.%20Machine%20Learning%20Prediction.ipynb</a:t>
            </a:r>
            <a:endParaRPr lang="en-US" sz="2200" dirty="0">
              <a:solidFill>
                <a:schemeClr val="accent3">
                  <a:lumMod val="25000"/>
                </a:schemeClr>
              </a:solidFill>
              <a:latin typeface="Abadi"/>
            </a:endParaRPr>
          </a:p>
          <a:p>
            <a:pPr>
              <a:lnSpc>
                <a:spcPct val="100000"/>
              </a:lnSpc>
              <a:spcBef>
                <a:spcPts val="1400"/>
              </a:spcBef>
            </a:pPr>
            <a:endParaRPr lang="en-US" sz="2200" dirty="0">
              <a:solidFill>
                <a:srgbClr val="1C7DDB"/>
              </a:solidFill>
              <a:latin typeface="Abadi" panose="020B0604020104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7849A886-8B11-FA05-EE54-54811BECB1A7}"/>
              </a:ext>
            </a:extLst>
          </p:cNvPr>
          <p:cNvPicPr>
            <a:picLocks noChangeAspect="1"/>
          </p:cNvPicPr>
          <p:nvPr/>
        </p:nvPicPr>
        <p:blipFill>
          <a:blip r:embed="rId3"/>
          <a:stretch>
            <a:fillRect/>
          </a:stretch>
        </p:blipFill>
        <p:spPr>
          <a:xfrm>
            <a:off x="770011" y="2093485"/>
            <a:ext cx="10690514" cy="2094646"/>
          </a:xfrm>
          <a:prstGeom prst="rect">
            <a:avLst/>
          </a:prstGeom>
        </p:spPr>
      </p:pic>
      <p:sp>
        <p:nvSpPr>
          <p:cNvPr id="8" name="TextBox 7">
            <a:extLst>
              <a:ext uri="{FF2B5EF4-FFF2-40B4-BE49-F238E27FC236}">
                <a16:creationId xmlns:a16="http://schemas.microsoft.com/office/drawing/2014/main" id="{1697C8EF-C79B-A12D-8324-A666EBAF6362}"/>
              </a:ext>
            </a:extLst>
          </p:cNvPr>
          <p:cNvSpPr txBox="1"/>
          <p:nvPr/>
        </p:nvSpPr>
        <p:spPr>
          <a:xfrm>
            <a:off x="749263" y="1550022"/>
            <a:ext cx="10536348" cy="369332"/>
          </a:xfrm>
          <a:prstGeom prst="rect">
            <a:avLst/>
          </a:prstGeom>
          <a:noFill/>
        </p:spPr>
        <p:txBody>
          <a:bodyPr wrap="square">
            <a:spAutoFit/>
          </a:bodyPr>
          <a:lstStyle/>
          <a:p>
            <a:r>
              <a:rPr lang="en-US" sz="1800" dirty="0">
                <a:solidFill>
                  <a:schemeClr val="accent3">
                    <a:lumMod val="25000"/>
                  </a:schemeClr>
                </a:solidFill>
                <a:latin typeface="Abadi" panose="020B0604020104020204" pitchFamily="34" charset="0"/>
              </a:rPr>
              <a:t>Larger the flight amount at a launch site, the greater the success rate at a launch site.</a:t>
            </a:r>
            <a:endParaRPr lang="en-US" dirty="0"/>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67094" y="1790765"/>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greater the payload mass for launch site CCAFS SLC40 the higher the success rate of the rocket. </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C28CEF65-3A3E-8CF1-CBD5-248E5667E202}"/>
              </a:ext>
            </a:extLst>
          </p:cNvPr>
          <p:cNvPicPr>
            <a:picLocks noChangeAspect="1"/>
          </p:cNvPicPr>
          <p:nvPr/>
        </p:nvPicPr>
        <p:blipFill>
          <a:blip r:embed="rId3"/>
          <a:stretch>
            <a:fillRect/>
          </a:stretch>
        </p:blipFill>
        <p:spPr>
          <a:xfrm>
            <a:off x="764177" y="2616867"/>
            <a:ext cx="10518517" cy="1879538"/>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spcBef>
                <a:spcPts val="1400"/>
              </a:spcBef>
            </a:pPr>
            <a:r>
              <a:rPr lang="en-US" sz="2200" dirty="0">
                <a:latin typeface="Abadi" panose="020B0604020104020204" pitchFamily="34" charset="0"/>
              </a:rPr>
              <a:t>From the plot, we can see that ES-L1, GEO, HEO, SSO, VLEO had the most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FB5B6C25-68BF-FC45-DACB-36ACCD9207A9}"/>
              </a:ext>
            </a:extLst>
          </p:cNvPr>
          <p:cNvPicPr>
            <a:picLocks noChangeAspect="1"/>
          </p:cNvPicPr>
          <p:nvPr/>
        </p:nvPicPr>
        <p:blipFill>
          <a:blip r:embed="rId3"/>
          <a:stretch>
            <a:fillRect/>
          </a:stretch>
        </p:blipFill>
        <p:spPr>
          <a:xfrm>
            <a:off x="5448543" y="1599396"/>
            <a:ext cx="5645440" cy="4426177"/>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119722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DD6B0FF2-ABF7-19B0-5316-73B8D36FACD5}"/>
              </a:ext>
            </a:extLst>
          </p:cNvPr>
          <p:cNvPicPr>
            <a:picLocks noChangeAspect="1"/>
          </p:cNvPicPr>
          <p:nvPr/>
        </p:nvPicPr>
        <p:blipFill>
          <a:blip r:embed="rId3"/>
          <a:stretch>
            <a:fillRect/>
          </a:stretch>
        </p:blipFill>
        <p:spPr>
          <a:xfrm>
            <a:off x="770011" y="3266983"/>
            <a:ext cx="10264933" cy="2085601"/>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10515600" cy="1049784"/>
          </a:xfrm>
          <a:prstGeom prst="rect">
            <a:avLst/>
          </a:prstGeom>
        </p:spPr>
        <p:txBody>
          <a:bodyPr>
            <a:normAutofit/>
          </a:bodyPr>
          <a:lstStyle/>
          <a:p>
            <a:pPr algn="l"/>
            <a:r>
              <a:rPr lang="en-US" sz="1600" b="0" i="0" dirty="0">
                <a:solidFill>
                  <a:srgbClr val="000000"/>
                </a:solidFill>
                <a:effectLst/>
                <a:latin typeface="var(--jp-content-font-family)"/>
              </a:rPr>
              <a:t>With heavy payloads the successful landing or positive landing rate are more for </a:t>
            </a:r>
            <a:r>
              <a:rPr lang="en-US" sz="1600" b="0" i="0" dirty="0" err="1">
                <a:solidFill>
                  <a:srgbClr val="000000"/>
                </a:solidFill>
                <a:effectLst/>
                <a:latin typeface="var(--jp-content-font-family)"/>
              </a:rPr>
              <a:t>Polar,LEO</a:t>
            </a:r>
            <a:r>
              <a:rPr lang="en-US" sz="1600" b="0" i="0" dirty="0">
                <a:solidFill>
                  <a:srgbClr val="000000"/>
                </a:solidFill>
                <a:effectLst/>
                <a:latin typeface="var(--jp-content-font-family)"/>
              </a:rPr>
              <a:t> and ISS.</a:t>
            </a:r>
          </a:p>
          <a:p>
            <a:pPr algn="l"/>
            <a:r>
              <a:rPr lang="en-US" sz="1600" b="0" i="0" dirty="0">
                <a:solidFill>
                  <a:srgbClr val="000000"/>
                </a:solidFill>
                <a:effectLst/>
                <a:latin typeface="var(--jp-content-font-family)"/>
              </a:rPr>
              <a:t>However for GTO we cannot distinguish this well as both positive landing rate and negative landing(unsuccessful mission) are both there here.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52F4D342-C3A8-D808-3A4E-76FA8C1DDF32}"/>
              </a:ext>
            </a:extLst>
          </p:cNvPr>
          <p:cNvPicPr>
            <a:picLocks noChangeAspect="1"/>
          </p:cNvPicPr>
          <p:nvPr/>
        </p:nvPicPr>
        <p:blipFill>
          <a:blip r:embed="rId3"/>
          <a:stretch>
            <a:fillRect/>
          </a:stretch>
        </p:blipFill>
        <p:spPr>
          <a:xfrm>
            <a:off x="770011" y="3177447"/>
            <a:ext cx="10515600" cy="2201948"/>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US" sz="2200" dirty="0">
                <a:latin typeface="Abadi" panose="020B0604020104020204" pitchFamily="34" charset="0"/>
              </a:rPr>
              <a:t>T</a:t>
            </a:r>
            <a:r>
              <a:rPr lang="en-US" sz="2200" b="0" i="0" dirty="0">
                <a:effectLst/>
                <a:latin typeface="Abadi" panose="020B0604020104020204" pitchFamily="34" charset="0"/>
              </a:rPr>
              <a:t>he success rate since 2013 kept increasing till 2020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0B71455C-42C2-BF9F-D332-C51CAA7C56F7}"/>
              </a:ext>
            </a:extLst>
          </p:cNvPr>
          <p:cNvPicPr>
            <a:picLocks noChangeAspect="1"/>
          </p:cNvPicPr>
          <p:nvPr/>
        </p:nvPicPr>
        <p:blipFill>
          <a:blip r:embed="rId3"/>
          <a:stretch>
            <a:fillRect/>
          </a:stretch>
        </p:blipFill>
        <p:spPr>
          <a:xfrm>
            <a:off x="5754477" y="1679685"/>
            <a:ext cx="5531134" cy="4102311"/>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916267"/>
            <a:ext cx="4299139" cy="4351338"/>
          </a:xfrm>
          <a:prstGeom prst="rect">
            <a:avLst/>
          </a:prstGeom>
        </p:spPr>
        <p:txBody>
          <a:bodyPr>
            <a:normAutofit/>
          </a:bodyPr>
          <a:lstStyle/>
          <a:p>
            <a:pPr>
              <a:spcBef>
                <a:spcPts val="1400"/>
              </a:spcBef>
            </a:pPr>
            <a:r>
              <a:rPr lang="en-US" sz="2200" dirty="0">
                <a:latin typeface="Abadi" panose="020B0604020104020204" pitchFamily="34" charset="0"/>
              </a:rPr>
              <a:t>We used the keyword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a:extLst>
              <a:ext uri="{FF2B5EF4-FFF2-40B4-BE49-F238E27FC236}">
                <a16:creationId xmlns:a16="http://schemas.microsoft.com/office/drawing/2014/main" id="{8219A12C-8F7F-48BC-B0D9-9B376D10D35E}"/>
              </a:ext>
            </a:extLst>
          </p:cNvPr>
          <p:cNvPicPr>
            <a:picLocks noChangeAspect="1"/>
          </p:cNvPicPr>
          <p:nvPr/>
        </p:nvPicPr>
        <p:blipFill>
          <a:blip r:embed="rId3"/>
          <a:stretch>
            <a:fillRect/>
          </a:stretch>
        </p:blipFill>
        <p:spPr>
          <a:xfrm>
            <a:off x="5032399" y="1896646"/>
            <a:ext cx="6253212" cy="353442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pic>
        <p:nvPicPr>
          <p:cNvPr id="6" name="Content Placeholder 5">
            <a:extLst>
              <a:ext uri="{FF2B5EF4-FFF2-40B4-BE49-F238E27FC236}">
                <a16:creationId xmlns:a16="http://schemas.microsoft.com/office/drawing/2014/main" id="{F134DFF5-9B08-1D81-2880-9B37058443FE}"/>
              </a:ext>
            </a:extLst>
          </p:cNvPr>
          <p:cNvPicPr>
            <a:picLocks noGrp="1" noChangeAspect="1"/>
          </p:cNvPicPr>
          <p:nvPr>
            <p:ph idx="4294967295"/>
          </p:nvPr>
        </p:nvPicPr>
        <p:blipFill>
          <a:blip r:embed="rId3"/>
          <a:stretch>
            <a:fillRect/>
          </a:stretch>
        </p:blipFill>
        <p:spPr>
          <a:xfrm>
            <a:off x="2055430" y="1674235"/>
            <a:ext cx="7944762" cy="4351338"/>
          </a:xfrm>
          <a:prstGeom prst="rect">
            <a:avLst/>
          </a:prstGeom>
        </p:spPr>
      </p:pic>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D97FEA48-54C5-1EF5-9EA3-8E59871969D5}"/>
              </a:ext>
            </a:extLst>
          </p:cNvPr>
          <p:cNvPicPr>
            <a:picLocks noChangeAspect="1"/>
          </p:cNvPicPr>
          <p:nvPr/>
        </p:nvPicPr>
        <p:blipFill>
          <a:blip r:embed="rId3"/>
          <a:stretch>
            <a:fillRect/>
          </a:stretch>
        </p:blipFill>
        <p:spPr>
          <a:xfrm>
            <a:off x="770010" y="1825625"/>
            <a:ext cx="9781411" cy="2222592"/>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73D138F1-DABA-6B94-BCF7-1DB771A8AC66}"/>
              </a:ext>
            </a:extLst>
          </p:cNvPr>
          <p:cNvPicPr>
            <a:picLocks noChangeAspect="1"/>
          </p:cNvPicPr>
          <p:nvPr/>
        </p:nvPicPr>
        <p:blipFill>
          <a:blip r:embed="rId3"/>
          <a:stretch>
            <a:fillRect/>
          </a:stretch>
        </p:blipFill>
        <p:spPr>
          <a:xfrm>
            <a:off x="770010" y="1825625"/>
            <a:ext cx="9775292" cy="2222592"/>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DACE4F7A-B41B-DFC5-283E-8597451C5DE1}"/>
              </a:ext>
            </a:extLst>
          </p:cNvPr>
          <p:cNvPicPr>
            <a:picLocks noChangeAspect="1"/>
          </p:cNvPicPr>
          <p:nvPr/>
        </p:nvPicPr>
        <p:blipFill>
          <a:blip r:embed="rId3"/>
          <a:stretch>
            <a:fillRect/>
          </a:stretch>
        </p:blipFill>
        <p:spPr>
          <a:xfrm>
            <a:off x="770011" y="1777916"/>
            <a:ext cx="10515600" cy="283615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9D4B0061-D2B2-D10E-47A1-A9853AB6425C}"/>
              </a:ext>
            </a:extLst>
          </p:cNvPr>
          <p:cNvPicPr>
            <a:picLocks noChangeAspect="1"/>
          </p:cNvPicPr>
          <p:nvPr/>
        </p:nvPicPr>
        <p:blipFill>
          <a:blip r:embed="rId3"/>
          <a:stretch>
            <a:fillRect/>
          </a:stretch>
        </p:blipFill>
        <p:spPr>
          <a:xfrm>
            <a:off x="770011" y="1737532"/>
            <a:ext cx="10515600" cy="3616079"/>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Content Placeholder 2">
            <a:extLst>
              <a:ext uri="{FF2B5EF4-FFF2-40B4-BE49-F238E27FC236}">
                <a16:creationId xmlns:a16="http://schemas.microsoft.com/office/drawing/2014/main" id="{5B9E6773-6FF8-8314-068C-6481D32D272E}"/>
              </a:ext>
            </a:extLst>
          </p:cNvPr>
          <p:cNvSpPr txBox="1">
            <a:spLocks/>
          </p:cNvSpPr>
          <p:nvPr/>
        </p:nvSpPr>
        <p:spPr>
          <a:xfrm>
            <a:off x="761133" y="1610420"/>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Dashboard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9C699F59-A808-DD11-73EC-82CA3BEE4D51}"/>
              </a:ext>
            </a:extLst>
          </p:cNvPr>
          <p:cNvPicPr>
            <a:picLocks noChangeAspect="1"/>
          </p:cNvPicPr>
          <p:nvPr/>
        </p:nvPicPr>
        <p:blipFill>
          <a:blip r:embed="rId3"/>
          <a:stretch>
            <a:fillRect/>
          </a:stretch>
        </p:blipFill>
        <p:spPr>
          <a:xfrm>
            <a:off x="770010" y="1689639"/>
            <a:ext cx="10515601" cy="320704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0CA7B160-519E-54ED-DCBF-917DC4661DEA}"/>
              </a:ext>
            </a:extLst>
          </p:cNvPr>
          <p:cNvPicPr>
            <a:picLocks noChangeAspect="1"/>
          </p:cNvPicPr>
          <p:nvPr/>
        </p:nvPicPr>
        <p:blipFill>
          <a:blip r:embed="rId3"/>
          <a:stretch>
            <a:fillRect/>
          </a:stretch>
        </p:blipFill>
        <p:spPr>
          <a:xfrm>
            <a:off x="770011" y="1543582"/>
            <a:ext cx="6562944" cy="4285177"/>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87126AED-529D-4FFC-6756-515C74D0FB1A}"/>
              </a:ext>
            </a:extLst>
          </p:cNvPr>
          <p:cNvPicPr>
            <a:picLocks noChangeAspect="1"/>
          </p:cNvPicPr>
          <p:nvPr/>
        </p:nvPicPr>
        <p:blipFill>
          <a:blip r:embed="rId3"/>
          <a:stretch>
            <a:fillRect/>
          </a:stretch>
        </p:blipFill>
        <p:spPr>
          <a:xfrm>
            <a:off x="770011" y="1683289"/>
            <a:ext cx="10515600" cy="3168643"/>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A0041F5B-9137-BB9C-9B99-6777815EC921}"/>
              </a:ext>
            </a:extLst>
          </p:cNvPr>
          <p:cNvPicPr>
            <a:picLocks noChangeAspect="1"/>
          </p:cNvPicPr>
          <p:nvPr/>
        </p:nvPicPr>
        <p:blipFill>
          <a:blip r:embed="rId3"/>
          <a:stretch>
            <a:fillRect/>
          </a:stretch>
        </p:blipFill>
        <p:spPr>
          <a:xfrm>
            <a:off x="770011" y="1759768"/>
            <a:ext cx="7944761" cy="3889102"/>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&lt;All launch sites global map markers&gt;</a:t>
            </a:r>
          </a:p>
        </p:txBody>
      </p:sp>
      <p:pic>
        <p:nvPicPr>
          <p:cNvPr id="8" name="Picture 7">
            <a:extLst>
              <a:ext uri="{FF2B5EF4-FFF2-40B4-BE49-F238E27FC236}">
                <a16:creationId xmlns:a16="http://schemas.microsoft.com/office/drawing/2014/main" id="{98AC3159-08F7-FB6E-71B5-47E881916E9A}"/>
              </a:ext>
            </a:extLst>
          </p:cNvPr>
          <p:cNvPicPr>
            <a:picLocks noChangeAspect="1"/>
          </p:cNvPicPr>
          <p:nvPr/>
        </p:nvPicPr>
        <p:blipFill>
          <a:blip r:embed="rId3"/>
          <a:stretch>
            <a:fillRect/>
          </a:stretch>
        </p:blipFill>
        <p:spPr>
          <a:xfrm>
            <a:off x="2889085" y="1465270"/>
            <a:ext cx="6413830" cy="5099312"/>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&lt;Markers showing launch sites with color labels&gt;</a:t>
            </a:r>
          </a:p>
        </p:txBody>
      </p:sp>
      <p:pic>
        <p:nvPicPr>
          <p:cNvPr id="6" name="Content Placeholder 3">
            <a:extLst>
              <a:ext uri="{FF2B5EF4-FFF2-40B4-BE49-F238E27FC236}">
                <a16:creationId xmlns:a16="http://schemas.microsoft.com/office/drawing/2014/main" id="{545859BE-C488-4415-B455-A8E223C13405}"/>
              </a:ext>
            </a:extLst>
          </p:cNvPr>
          <p:cNvPicPr>
            <a:picLocks noGrp="1" noChangeAspect="1"/>
          </p:cNvPicPr>
          <p:nvPr/>
        </p:nvPicPr>
        <p:blipFill>
          <a:blip r:embed="rId3"/>
          <a:stretch>
            <a:fillRect/>
          </a:stretch>
        </p:blipFill>
        <p:spPr>
          <a:xfrm>
            <a:off x="752019" y="1454291"/>
            <a:ext cx="10687962" cy="477210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&lt;Launch Site distance to landmarks&gt;</a:t>
            </a:r>
          </a:p>
        </p:txBody>
      </p:sp>
      <p:pic>
        <p:nvPicPr>
          <p:cNvPr id="2" name="Content Placeholder 3">
            <a:extLst>
              <a:ext uri="{FF2B5EF4-FFF2-40B4-BE49-F238E27FC236}">
                <a16:creationId xmlns:a16="http://schemas.microsoft.com/office/drawing/2014/main" id="{6E1784D2-4EB3-4F23-A05A-978BAA2AC218}"/>
              </a:ext>
            </a:extLst>
          </p:cNvPr>
          <p:cNvPicPr>
            <a:picLocks noGrp="1" noChangeAspect="1"/>
          </p:cNvPicPr>
          <p:nvPr/>
        </p:nvPicPr>
        <p:blipFill>
          <a:blip r:embed="rId3"/>
          <a:stretch>
            <a:fillRect/>
          </a:stretch>
        </p:blipFill>
        <p:spPr>
          <a:xfrm>
            <a:off x="770011" y="1473602"/>
            <a:ext cx="10092431" cy="506489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2" name="Content Placeholder 3">
            <a:extLst>
              <a:ext uri="{FF2B5EF4-FFF2-40B4-BE49-F238E27FC236}">
                <a16:creationId xmlns:a16="http://schemas.microsoft.com/office/drawing/2014/main" id="{6073DE17-0FF5-4595-A4F2-B52421CEC018}"/>
              </a:ext>
            </a:extLst>
          </p:cNvPr>
          <p:cNvPicPr>
            <a:picLocks noGrp="1" noChangeAspect="1"/>
          </p:cNvPicPr>
          <p:nvPr/>
        </p:nvPicPr>
        <p:blipFill>
          <a:blip r:embed="rId3"/>
          <a:stretch>
            <a:fillRect/>
          </a:stretch>
        </p:blipFill>
        <p:spPr>
          <a:xfrm>
            <a:off x="967664" y="1506932"/>
            <a:ext cx="10120294" cy="451864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2" name="Content Placeholder 2">
            <a:extLst>
              <a:ext uri="{FF2B5EF4-FFF2-40B4-BE49-F238E27FC236}">
                <a16:creationId xmlns:a16="http://schemas.microsoft.com/office/drawing/2014/main" id="{8E999A1B-8752-489F-A63B-EA2F60186B52}"/>
              </a:ext>
            </a:extLst>
          </p:cNvPr>
          <p:cNvSpPr txBox="1">
            <a:spLocks/>
          </p:cNvSpPr>
          <p:nvPr/>
        </p:nvSpPr>
        <p:spPr>
          <a:xfrm>
            <a:off x="828068" y="1607630"/>
            <a:ext cx="9766360" cy="4494997"/>
          </a:xfrm>
          <a:prstGeom prst="rect">
            <a:avLst/>
          </a:prstGeom>
        </p:spPr>
        <p:txBody>
          <a:bodyPr vert="horz" lIns="91440" tIns="45720" rIns="91440" bIns="45720" rtlCol="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SpaceX for a rocket launch. The project aims to create a machine-learning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 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 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 What operating conditions need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p:txBody>
      </p:sp>
      <p:pic>
        <p:nvPicPr>
          <p:cNvPr id="2" name="Content Placeholder 3">
            <a:extLst>
              <a:ext uri="{FF2B5EF4-FFF2-40B4-BE49-F238E27FC236}">
                <a16:creationId xmlns:a16="http://schemas.microsoft.com/office/drawing/2014/main" id="{6C2AB105-08B3-4384-941B-B102B9F85DF4}"/>
              </a:ext>
            </a:extLst>
          </p:cNvPr>
          <p:cNvPicPr>
            <a:picLocks noGrp="1" noChangeAspect="1"/>
          </p:cNvPicPr>
          <p:nvPr/>
        </p:nvPicPr>
        <p:blipFill>
          <a:blip r:embed="rId3"/>
          <a:stretch>
            <a:fillRect/>
          </a:stretch>
        </p:blipFill>
        <p:spPr>
          <a:xfrm>
            <a:off x="2132419" y="1474957"/>
            <a:ext cx="7790783" cy="444074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000" kern="1200" dirty="0">
                <a:solidFill>
                  <a:srgbClr val="0B49CB"/>
                </a:solidFill>
                <a:latin typeface="Abadi" panose="020B0604020104020204" pitchFamily="34" charset="0"/>
                <a:ea typeface="+mj-ea"/>
                <a:cs typeface="+mj-cs"/>
              </a:rPr>
              <a:t>Scatter plot of Payload vs Launch Outcome for all sites</a:t>
            </a: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nvPicPr>
        <p:blipFill>
          <a:blip r:embed="rId3"/>
          <a:stretch>
            <a:fillRect/>
          </a:stretch>
        </p:blipFill>
        <p:spPr>
          <a:xfrm>
            <a:off x="770012" y="1825625"/>
            <a:ext cx="10515599" cy="378561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82114"/>
            <a:ext cx="3695458"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latin typeface="Abadi" panose="020B0604020104020204" pitchFamily="34" charset="0"/>
              </a:rPr>
              <a:t>The decision tree classifier is the model with the least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04951410-3A3E-837B-1538-31F6FAE95793}"/>
              </a:ext>
            </a:extLst>
          </p:cNvPr>
          <p:cNvPicPr>
            <a:picLocks noChangeAspect="1"/>
          </p:cNvPicPr>
          <p:nvPr/>
        </p:nvPicPr>
        <p:blipFill>
          <a:blip r:embed="rId3"/>
          <a:stretch>
            <a:fillRect/>
          </a:stretch>
        </p:blipFill>
        <p:spPr>
          <a:xfrm>
            <a:off x="4595815" y="1390624"/>
            <a:ext cx="6020109" cy="5194567"/>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2"/>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48809558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and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 and also using </a:t>
            </a:r>
            <a:r>
              <a:rPr lang="en-US" sz="7600" dirty="0" err="1">
                <a:solidFill>
                  <a:schemeClr val="bg2">
                    <a:lumMod val="50000"/>
                  </a:schemeClr>
                </a:solidFill>
                <a:latin typeface="Abadi"/>
              </a:rPr>
              <a:t>numpy</a:t>
            </a:r>
            <a:r>
              <a:rPr lang="en-US" sz="7600" dirty="0">
                <a:solidFill>
                  <a:schemeClr val="bg2">
                    <a:lumMod val="50000"/>
                  </a:schemeClr>
                </a:solidFill>
                <a:latin typeface="Abadi"/>
              </a:rPr>
              <a:t> &amp; pandas. </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and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2" name="Content Placeholder 4">
            <a:extLst>
              <a:ext uri="{FF2B5EF4-FFF2-40B4-BE49-F238E27FC236}">
                <a16:creationId xmlns:a16="http://schemas.microsoft.com/office/drawing/2014/main" id="{1B07C49E-AFFC-EC46-8930-E4D428F5F943}"/>
              </a:ext>
            </a:extLst>
          </p:cNvPr>
          <p:cNvSpPr>
            <a:spLocks noGrp="1"/>
          </p:cNvSpPr>
          <p:nvPr/>
        </p:nvSpPr>
        <p:spPr>
          <a:xfrm>
            <a:off x="770011" y="1653379"/>
            <a:ext cx="10218555" cy="477383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turned it into a pandas data frame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an HTML table, parse the table, and convert it to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a:t>
            </a:r>
            <a:r>
              <a:rPr lang="en-US" sz="2400" dirty="0">
                <a:solidFill>
                  <a:schemeClr val="accent3">
                    <a:lumMod val="25000"/>
                  </a:schemeClr>
                </a:solidFill>
                <a:latin typeface="Abadi" panose="020B0604020104020204" pitchFamily="34" charset="0"/>
              </a:rPr>
              <a:t> </a:t>
            </a:r>
            <a:r>
              <a:rPr lang="en-US" sz="2400" dirty="0">
                <a:solidFill>
                  <a:schemeClr val="accent3">
                    <a:lumMod val="25000"/>
                  </a:schemeClr>
                </a:solidFill>
                <a:latin typeface="Abadi" panose="020B0604020104020204" pitchFamily="34" charset="0"/>
                <a:hlinkClick r:id="rId3"/>
              </a:rPr>
              <a:t>https://github.com/onkarray/Data-Science-Capstone-Project/blob/master/1.%20Data%20Collection%20API.ipynb</a:t>
            </a:r>
            <a:endParaRPr lang="en-US" sz="2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Content Placeholder 1">
            <a:extLst>
              <a:ext uri="{FF2B5EF4-FFF2-40B4-BE49-F238E27FC236}">
                <a16:creationId xmlns:a16="http://schemas.microsoft.com/office/drawing/2014/main" id="{61E4AF22-EFED-4B80-BCDB-9BE50C288589}"/>
              </a:ext>
            </a:extLst>
          </p:cNvPr>
          <p:cNvPicPr>
            <a:picLocks noGrp="1" noChangeAspect="1"/>
          </p:cNvPicPr>
          <p:nvPr>
            <p:ph idx="4294967295"/>
          </p:nvPr>
        </p:nvPicPr>
        <p:blipFill>
          <a:blip r:embed="rId4"/>
          <a:stretch>
            <a:fillRect/>
          </a:stretch>
        </p:blipFill>
        <p:spPr>
          <a:xfrm>
            <a:off x="6347513" y="1792288"/>
            <a:ext cx="4586500" cy="420687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454703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Falcon 9 launch records with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a:t>
            </a:r>
          </a:p>
          <a:p>
            <a:pPr>
              <a:lnSpc>
                <a:spcPct val="100000"/>
              </a:lnSpc>
              <a:spcBef>
                <a:spcPts val="1400"/>
              </a:spcBef>
            </a:pPr>
            <a:r>
              <a:rPr lang="en-US" sz="2200" dirty="0">
                <a:solidFill>
                  <a:schemeClr val="accent3">
                    <a:lumMod val="25000"/>
                  </a:schemeClr>
                </a:solidFill>
                <a:latin typeface="Abadi"/>
              </a:rPr>
              <a:t>We parsed the table and converted it into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chemeClr val="accent3">
                    <a:lumMod val="25000"/>
                  </a:schemeClr>
                </a:solidFill>
                <a:latin typeface="Abadi" panose="020B0604020104020204" pitchFamily="34" charset="0"/>
                <a:hlinkClick r:id="rId3"/>
              </a:rPr>
              <a:t>https://github.com/onkarray/Data-Science-Capstone-Project/blob/master/2.%20Data%20Collection%20with%20Web%20Scraping.ipynb</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6161102" y="1455938"/>
            <a:ext cx="4935985" cy="4971273"/>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dirty="0">
              <a:cs typeface="Calibri"/>
            </a:endParaRPr>
          </a:p>
        </p:txBody>
      </p:sp>
      <p:pic>
        <p:nvPicPr>
          <p:cNvPr id="5" name="Picture 4">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6312955" y="1560492"/>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3042</TotalTime>
  <Words>1666</Words>
  <Application>Microsoft Office PowerPoint</Application>
  <PresentationFormat>Widescreen</PresentationFormat>
  <Paragraphs>193</Paragraphs>
  <Slides>46</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Abadi</vt:lpstr>
      <vt:lpstr>Arial</vt:lpstr>
      <vt:lpstr>Calibri</vt:lpstr>
      <vt:lpstr>Calibri Light</vt:lpstr>
      <vt:lpstr>IBM Plex Mono SemiBold</vt:lpstr>
      <vt:lpstr>IBM Plex Mono Text</vt:lpstr>
      <vt:lpstr>var(--jp-content-font-family)</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Onkar</cp:lastModifiedBy>
  <cp:revision>200</cp:revision>
  <dcterms:created xsi:type="dcterms:W3CDTF">2021-04-29T18:58:34Z</dcterms:created>
  <dcterms:modified xsi:type="dcterms:W3CDTF">2023-08-29T09:31:22Z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